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8" r:id="rId2"/>
    <p:sldId id="256" r:id="rId3"/>
    <p:sldId id="259" r:id="rId4"/>
    <p:sldId id="262" r:id="rId5"/>
    <p:sldId id="260" r:id="rId6"/>
    <p:sldId id="263" r:id="rId7"/>
    <p:sldId id="264"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E417A7-2A3D-4AD4-A941-6E65491C8595}" type="datetimeFigureOut">
              <a:rPr lang="el-GR" smtClean="0"/>
              <a:pPr/>
              <a:t>20/2/2014</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CA4379-261D-49A0-A44D-CD1E3E7F515C}"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ECA4379-261D-49A0-A44D-CD1E3E7F515C}" type="slidenum">
              <a:rPr lang="el-GR" smtClean="0"/>
              <a:pPr/>
              <a:t>1</a:t>
            </a:fld>
            <a:endParaRPr lang="el-G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ECA4379-261D-49A0-A44D-CD1E3E7F515C}"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ECA4379-261D-49A0-A44D-CD1E3E7F515C}" type="slidenum">
              <a:rPr lang="el-GR" smtClean="0"/>
              <a:pPr/>
              <a:t>3</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ECA4379-261D-49A0-A44D-CD1E3E7F515C}" type="slidenum">
              <a:rPr lang="el-GR" smtClean="0"/>
              <a:pPr/>
              <a:t>5</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DECA4379-261D-49A0-A44D-CD1E3E7F515C}" type="slidenum">
              <a:rPr lang="el-GR" smtClean="0"/>
              <a:pPr/>
              <a:t>8</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C699CB88-5E1A-4FAC-892A-60949ACB1F6F}" type="datetimeFigureOut">
              <a:rPr lang="en-US" smtClean="0"/>
              <a:pPr/>
              <a:t>2/20/2014</a:t>
            </a:fld>
            <a:endParaRPr lang="en-US" dirty="0"/>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kumimoji="0" lang="en-US" dirty="0"/>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1974DF9-AD47-4691-BA21-BBFCE3637A9A}" type="slidenum">
              <a:rPr kumimoji="0" lang="en-US" smtClean="0"/>
              <a:pPr/>
              <a:t>‹#›</a:t>
            </a:fld>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699CB88-5E1A-4FAC-892A-60949ACB1F6F}" type="datetimeFigureOut">
              <a:rPr lang="en-US" smtClean="0"/>
              <a:pPr/>
              <a:t>2/20/2014</a:t>
            </a:fld>
            <a:endParaRPr lang="en-US" dirty="0"/>
          </a:p>
        </p:txBody>
      </p:sp>
      <p:sp>
        <p:nvSpPr>
          <p:cNvPr id="5" name="4 - Θέση υποσέλιδου"/>
          <p:cNvSpPr>
            <a:spLocks noGrp="1"/>
          </p:cNvSpPr>
          <p:nvPr>
            <p:ph type="ftr" sz="quarter" idx="11"/>
          </p:nvPr>
        </p:nvSpPr>
        <p:spPr/>
        <p:txBody>
          <a:bodyPr/>
          <a:lstStyle/>
          <a:p>
            <a:endParaRPr kumimoji="0" lang="en-US" dirty="0"/>
          </a:p>
        </p:txBody>
      </p:sp>
      <p:sp>
        <p:nvSpPr>
          <p:cNvPr id="6" name="5 - Θέση αριθμού διαφάνειας"/>
          <p:cNvSpPr>
            <a:spLocks noGrp="1"/>
          </p:cNvSpPr>
          <p:nvPr>
            <p:ph type="sldNum" sz="quarter" idx="12"/>
          </p:nvPr>
        </p:nvSpPr>
        <p:spPr/>
        <p:txBody>
          <a:bodyPr/>
          <a:lstStyle/>
          <a:p>
            <a:fld id="{91974DF9-AD47-4691-BA21-BBFCE3637A9A}" type="slidenum">
              <a:rPr kumimoji="0" lang="en-US" smtClean="0"/>
              <a:pPr/>
              <a:t>‹#›</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699CB88-5E1A-4FAC-892A-60949ACB1F6F}" type="datetimeFigureOut">
              <a:rPr lang="en-US" smtClean="0"/>
              <a:pPr/>
              <a:t>2/20/2014</a:t>
            </a:fld>
            <a:endParaRPr lang="en-US" dirty="0"/>
          </a:p>
        </p:txBody>
      </p:sp>
      <p:sp>
        <p:nvSpPr>
          <p:cNvPr id="5" name="4 - Θέση υποσέλιδου"/>
          <p:cNvSpPr>
            <a:spLocks noGrp="1"/>
          </p:cNvSpPr>
          <p:nvPr>
            <p:ph type="ftr" sz="quarter" idx="11"/>
          </p:nvPr>
        </p:nvSpPr>
        <p:spPr/>
        <p:txBody>
          <a:bodyPr/>
          <a:lstStyle/>
          <a:p>
            <a:endParaRPr kumimoji="0" lang="en-US" dirty="0"/>
          </a:p>
        </p:txBody>
      </p:sp>
      <p:sp>
        <p:nvSpPr>
          <p:cNvPr id="6" name="5 - Θέση αριθμού διαφάνειας"/>
          <p:cNvSpPr>
            <a:spLocks noGrp="1"/>
          </p:cNvSpPr>
          <p:nvPr>
            <p:ph type="sldNum" sz="quarter" idx="12"/>
          </p:nvPr>
        </p:nvSpPr>
        <p:spPr/>
        <p:txBody>
          <a:bodyPr/>
          <a:lstStyle/>
          <a:p>
            <a:fld id="{91974DF9-AD47-4691-BA21-BBFCE3637A9A}" type="slidenum">
              <a:rPr kumimoji="0" lang="en-US" smtClean="0"/>
              <a:pPr/>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C699CB88-5E1A-4FAC-892A-60949ACB1F6F}" type="datetimeFigureOut">
              <a:rPr lang="en-US" smtClean="0"/>
              <a:pPr/>
              <a:t>2/20/2014</a:t>
            </a:fld>
            <a:endParaRPr lang="en-US" dirty="0"/>
          </a:p>
        </p:txBody>
      </p:sp>
      <p:sp>
        <p:nvSpPr>
          <p:cNvPr id="5" name="4 - Θέση υποσέλιδου"/>
          <p:cNvSpPr>
            <a:spLocks noGrp="1"/>
          </p:cNvSpPr>
          <p:nvPr>
            <p:ph type="ftr" sz="quarter" idx="11"/>
          </p:nvPr>
        </p:nvSpPr>
        <p:spPr>
          <a:xfrm>
            <a:off x="457200" y="6480969"/>
            <a:ext cx="4260056" cy="300831"/>
          </a:xfrm>
        </p:spPr>
        <p:txBody>
          <a:bodyPr/>
          <a:lstStyle/>
          <a:p>
            <a:endParaRPr kumimoji="0" lang="en-US" dirty="0"/>
          </a:p>
        </p:txBody>
      </p:sp>
      <p:sp>
        <p:nvSpPr>
          <p:cNvPr id="6" name="5 - Θέση αριθμού διαφάνειας"/>
          <p:cNvSpPr>
            <a:spLocks noGrp="1"/>
          </p:cNvSpPr>
          <p:nvPr>
            <p:ph type="sldNum" sz="quarter" idx="12"/>
          </p:nvPr>
        </p:nvSpPr>
        <p:spPr/>
        <p:txBody>
          <a:bodyPr/>
          <a:lstStyle/>
          <a:p>
            <a:fld id="{91974DF9-AD47-4691-BA21-BBFCE3637A9A}"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 Θέση ημερομηνίας"/>
          <p:cNvSpPr>
            <a:spLocks noGrp="1"/>
          </p:cNvSpPr>
          <p:nvPr>
            <p:ph type="dt" sz="half" idx="10"/>
          </p:nvPr>
        </p:nvSpPr>
        <p:spPr>
          <a:xfrm>
            <a:off x="6955632" y="6477000"/>
            <a:ext cx="2133600" cy="304800"/>
          </a:xfrm>
        </p:spPr>
        <p:txBody>
          <a:bodyPr/>
          <a:lstStyle/>
          <a:p>
            <a:fld id="{C699CB88-5E1A-4FAC-892A-60949ACB1F6F}" type="datetimeFigureOut">
              <a:rPr lang="en-US" smtClean="0"/>
              <a:pPr/>
              <a:t>2/20/2014</a:t>
            </a:fld>
            <a:endParaRPr lang="en-US" dirty="0"/>
          </a:p>
        </p:txBody>
      </p:sp>
      <p:sp>
        <p:nvSpPr>
          <p:cNvPr id="5" name="4 - Θέση υποσέλιδου"/>
          <p:cNvSpPr>
            <a:spLocks noGrp="1"/>
          </p:cNvSpPr>
          <p:nvPr>
            <p:ph type="ftr" sz="quarter" idx="11"/>
          </p:nvPr>
        </p:nvSpPr>
        <p:spPr>
          <a:xfrm>
            <a:off x="2619376" y="6480969"/>
            <a:ext cx="4260056" cy="300831"/>
          </a:xfrm>
        </p:spPr>
        <p:txBody>
          <a:bodyPr/>
          <a:lstStyle/>
          <a:p>
            <a:endParaRPr kumimoji="0" lang="en-US" dirty="0"/>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91974DF9-AD47-4691-BA21-BBFCE3637A9A}" type="slidenum">
              <a:rPr kumimoji="0" lang="en-US" smtClean="0"/>
              <a:pPr/>
              <a:t>‹#›</a:t>
            </a:fld>
            <a:endParaRPr kumimoji="0" lang="en-US" dirty="0"/>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C699CB88-5E1A-4FAC-892A-60949ACB1F6F}" type="datetimeFigureOut">
              <a:rPr lang="en-US" smtClean="0"/>
              <a:pPr/>
              <a:t>2/20/2014</a:t>
            </a:fld>
            <a:endParaRPr lang="en-US" dirty="0"/>
          </a:p>
        </p:txBody>
      </p:sp>
      <p:sp>
        <p:nvSpPr>
          <p:cNvPr id="6" name="5 - Θέση υποσέλιδου"/>
          <p:cNvSpPr>
            <a:spLocks noGrp="1"/>
          </p:cNvSpPr>
          <p:nvPr>
            <p:ph type="ftr" sz="quarter" idx="11"/>
          </p:nvPr>
        </p:nvSpPr>
        <p:spPr>
          <a:xfrm>
            <a:off x="457200" y="6480969"/>
            <a:ext cx="4260056" cy="301752"/>
          </a:xfrm>
        </p:spPr>
        <p:txBody>
          <a:bodyPr/>
          <a:lstStyle/>
          <a:p>
            <a:endParaRPr kumimoji="0" lang="en-US" dirty="0"/>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91974DF9-AD47-4691-BA21-BBFCE3637A9A}" type="slidenum">
              <a:rPr kumimoji="0" lang="en-US" smtClean="0"/>
              <a:pPr/>
              <a:t>‹#›</a:t>
            </a:fld>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C699CB88-5E1A-4FAC-892A-60949ACB1F6F}" type="datetimeFigureOut">
              <a:rPr lang="en-US" smtClean="0"/>
              <a:pPr/>
              <a:t>2/20/2014</a:t>
            </a:fld>
            <a:endParaRPr lang="en-US" dirty="0"/>
          </a:p>
        </p:txBody>
      </p:sp>
      <p:sp>
        <p:nvSpPr>
          <p:cNvPr id="8" name="7 - Θέση υποσέλιδου"/>
          <p:cNvSpPr>
            <a:spLocks noGrp="1"/>
          </p:cNvSpPr>
          <p:nvPr>
            <p:ph type="ftr" sz="quarter" idx="11"/>
          </p:nvPr>
        </p:nvSpPr>
        <p:spPr>
          <a:xfrm>
            <a:off x="457200" y="6480969"/>
            <a:ext cx="4261104" cy="301752"/>
          </a:xfrm>
        </p:spPr>
        <p:txBody>
          <a:bodyPr/>
          <a:lstStyle/>
          <a:p>
            <a:endParaRPr kumimoji="0" lang="en-US" dirty="0"/>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91974DF9-AD47-4691-BA21-BBFCE3637A9A}"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C699CB88-5E1A-4FAC-892A-60949ACB1F6F}" type="datetimeFigureOut">
              <a:rPr lang="en-US" smtClean="0"/>
              <a:pPr/>
              <a:t>2/20/2014</a:t>
            </a:fld>
            <a:endParaRPr lang="en-US" dirty="0"/>
          </a:p>
        </p:txBody>
      </p:sp>
      <p:sp>
        <p:nvSpPr>
          <p:cNvPr id="4" name="3 - Θέση υποσέλιδου"/>
          <p:cNvSpPr>
            <a:spLocks noGrp="1"/>
          </p:cNvSpPr>
          <p:nvPr>
            <p:ph type="ftr" sz="quarter" idx="11"/>
          </p:nvPr>
        </p:nvSpPr>
        <p:spPr/>
        <p:txBody>
          <a:bodyPr/>
          <a:lstStyle/>
          <a:p>
            <a:endParaRPr kumimoji="0" lang="en-US" dirty="0"/>
          </a:p>
        </p:txBody>
      </p:sp>
      <p:sp>
        <p:nvSpPr>
          <p:cNvPr id="5" name="4 - Θέση αριθμού διαφάνειας"/>
          <p:cNvSpPr>
            <a:spLocks noGrp="1"/>
          </p:cNvSpPr>
          <p:nvPr>
            <p:ph type="sldNum" sz="quarter" idx="12"/>
          </p:nvPr>
        </p:nvSpPr>
        <p:spPr/>
        <p:txBody>
          <a:bodyPr/>
          <a:lstStyle/>
          <a:p>
            <a:fld id="{91974DF9-AD47-4691-BA21-BBFCE3637A9A}"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C699CB88-5E1A-4FAC-892A-60949ACB1F6F}" type="datetimeFigureOut">
              <a:rPr lang="en-US" smtClean="0"/>
              <a:pPr/>
              <a:t>2/20/2014</a:t>
            </a:fld>
            <a:endParaRPr lang="en-US" dirty="0"/>
          </a:p>
        </p:txBody>
      </p:sp>
      <p:sp>
        <p:nvSpPr>
          <p:cNvPr id="3" name="2 - Θέση υποσέλιδου"/>
          <p:cNvSpPr>
            <a:spLocks noGrp="1"/>
          </p:cNvSpPr>
          <p:nvPr>
            <p:ph type="ftr" sz="quarter" idx="11"/>
          </p:nvPr>
        </p:nvSpPr>
        <p:spPr>
          <a:xfrm>
            <a:off x="457200" y="6481890"/>
            <a:ext cx="4260056" cy="300831"/>
          </a:xfrm>
        </p:spPr>
        <p:txBody>
          <a:bodyPr/>
          <a:lstStyle/>
          <a:p>
            <a:endParaRPr kumimoji="0" lang="en-US" dirty="0"/>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91974DF9-AD47-4691-BA21-BBFCE3637A9A}" type="slidenum">
              <a:rPr kumimoji="0" lang="en-US" smtClean="0"/>
              <a:pPr/>
              <a:t>‹#›</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C699CB88-5E1A-4FAC-892A-60949ACB1F6F}" type="datetimeFigureOut">
              <a:rPr lang="en-US" smtClean="0"/>
              <a:pPr/>
              <a:t>2/20/2014</a:t>
            </a:fld>
            <a:endParaRPr lang="en-US" dirty="0"/>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kumimoji="0" lang="en-US" dirty="0"/>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91974DF9-AD47-4691-BA21-BBFCE3637A9A}"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C699CB88-5E1A-4FAC-892A-60949ACB1F6F}" type="datetimeFigureOut">
              <a:rPr lang="en-US" smtClean="0"/>
              <a:pPr/>
              <a:t>2/20/2014</a:t>
            </a:fld>
            <a:endParaRPr lang="en-US" dirty="0"/>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kumimoji="0" lang="en-US" dirty="0"/>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91974DF9-AD47-4691-BA21-BBFCE3637A9A}"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699CB88-5E1A-4FAC-892A-60949ACB1F6F}" type="datetimeFigureOut">
              <a:rPr lang="en-US" smtClean="0"/>
              <a:pPr/>
              <a:t>2/20/2014</a:t>
            </a:fld>
            <a:endParaRPr lang="en-US" dirty="0"/>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kumimoji="0" lang="en-US" dirty="0"/>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1974DF9-AD47-4691-BA21-BBFCE3637A9A}" type="slidenum">
              <a:rPr kumimoji="0" lang="en-US" smtClean="0"/>
              <a:pPr/>
              <a:t>‹#›</a:t>
            </a:fld>
            <a:endParaRPr kumimoji="0"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«ΜΑΘΗΜΑΤΙΚΑ ΚΑΙ ΧΟΡΟΣ ….ΜΙΑ ΣΧΕΣΗ ΑΙΩΝΩΝ»</a:t>
            </a:r>
            <a:endParaRPr lang="el-GR" dirty="0"/>
          </a:p>
        </p:txBody>
      </p:sp>
      <p:sp>
        <p:nvSpPr>
          <p:cNvPr id="4" name="3 - Θέση κειμένου"/>
          <p:cNvSpPr>
            <a:spLocks noGrp="1"/>
          </p:cNvSpPr>
          <p:nvPr>
            <p:ph type="body" idx="1"/>
          </p:nvPr>
        </p:nvSpPr>
        <p:spPr>
          <a:xfrm>
            <a:off x="381000" y="2071678"/>
            <a:ext cx="8048652" cy="4786322"/>
          </a:xfrm>
        </p:spPr>
        <p:txBody>
          <a:bodyPr>
            <a:normAutofit/>
          </a:bodyPr>
          <a:lstStyle/>
          <a:p>
            <a:r>
              <a:rPr lang="el-GR" sz="3200" dirty="0" smtClean="0"/>
              <a:t>ΑΛΕΞΟΠΟΥΛΟΥ ΑΝΑΣΤΑΣΙΑ</a:t>
            </a:r>
          </a:p>
          <a:p>
            <a:r>
              <a:rPr lang="el-GR" sz="3200" dirty="0" smtClean="0"/>
              <a:t>ΒΕΣΕΛΑΙ ΦΑΤΙΟΝ ΒΑΣΙΛΗΣ</a:t>
            </a:r>
          </a:p>
          <a:p>
            <a:r>
              <a:rPr lang="el-GR" sz="3200" dirty="0" smtClean="0"/>
              <a:t>ΓΕΩΡΓΑΚΟΠΟΥΛΟΥ ΚΩΝΣΤΑΝΤΙΝΑ</a:t>
            </a:r>
          </a:p>
          <a:p>
            <a:r>
              <a:rPr lang="el-GR" sz="3200" dirty="0" smtClean="0"/>
              <a:t>ΚΛΑΜΠΑΝΟΣ ΔΗΜΗΤΡΗΣ</a:t>
            </a:r>
          </a:p>
          <a:p>
            <a:endParaRPr lang="el-GR" sz="3200" dirty="0" smtClean="0"/>
          </a:p>
          <a:p>
            <a:r>
              <a:rPr lang="el-GR" sz="3200" dirty="0" smtClean="0"/>
              <a:t>                                                  2013-2014</a:t>
            </a:r>
          </a:p>
          <a:p>
            <a:r>
              <a:rPr lang="el-GR" sz="3200" dirty="0" smtClean="0"/>
              <a:t>                                ΛΥΚΕΙΟ ΑΝΔΡΑΒΙΔΑΣ</a:t>
            </a:r>
            <a:endParaRPr lang="el-GR" sz="3200"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40544" y="776288"/>
            <a:ext cx="8246298" cy="4224348"/>
          </a:xfrm>
        </p:spPr>
        <p:txBody>
          <a:bodyPr>
            <a:normAutofit/>
          </a:bodyPr>
          <a:lstStyle/>
          <a:p>
            <a:pPr algn="ctr"/>
            <a:r>
              <a:rPr lang="el-GR" u="sng" dirty="0" smtClean="0">
                <a:latin typeface="Arial" pitchFamily="34" charset="0"/>
                <a:cs typeface="Arial" pitchFamily="34" charset="0"/>
              </a:rPr>
              <a:t>Ερευνητικό ερώτημα</a:t>
            </a:r>
            <a:br>
              <a:rPr lang="el-GR" u="sng" dirty="0" smtClean="0">
                <a:latin typeface="Arial" pitchFamily="34" charset="0"/>
                <a:cs typeface="Arial" pitchFamily="34" charset="0"/>
              </a:rPr>
            </a:br>
            <a:r>
              <a:rPr lang="el-GR" u="sng" dirty="0" smtClean="0">
                <a:latin typeface="Arial" pitchFamily="34" charset="0"/>
                <a:cs typeface="Arial" pitchFamily="34" charset="0"/>
              </a:rPr>
              <a:t/>
            </a:r>
            <a:br>
              <a:rPr lang="el-GR" u="sng" dirty="0" smtClean="0">
                <a:latin typeface="Arial" pitchFamily="34" charset="0"/>
                <a:cs typeface="Arial" pitchFamily="34" charset="0"/>
              </a:rPr>
            </a:br>
            <a:r>
              <a:rPr lang="el-GR" dirty="0" smtClean="0">
                <a:latin typeface="Arial" pitchFamily="34" charset="0"/>
                <a:cs typeface="Arial" pitchFamily="34" charset="0"/>
              </a:rPr>
              <a:t>Σε ποιους τομείς της ζωής μας έχει θετική επίδραση η ενασχόληση με τον παραδοσιακό χορό; </a:t>
            </a:r>
            <a:endParaRPr lang="el-GR" dirty="0">
              <a:latin typeface="Arial" pitchFamily="34" charset="0"/>
              <a:cs typeface="Arial" pitchFamily="34" charset="0"/>
            </a:endParaRPr>
          </a:p>
        </p:txBody>
      </p:sp>
    </p:spTree>
  </p:cSld>
  <p:clrMapOvr>
    <a:masterClrMapping/>
  </p:clrMapOvr>
  <p:transition>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Αποτελέσματα της έρευνας</a:t>
            </a:r>
            <a:endParaRPr lang="el-GR" dirty="0"/>
          </a:p>
        </p:txBody>
      </p:sp>
      <p:sp>
        <p:nvSpPr>
          <p:cNvPr id="3" name="2 - Θέση περιεχομένου"/>
          <p:cNvSpPr>
            <a:spLocks noGrp="1"/>
          </p:cNvSpPr>
          <p:nvPr>
            <p:ph idx="1"/>
          </p:nvPr>
        </p:nvSpPr>
        <p:spPr/>
        <p:txBody>
          <a:bodyPr>
            <a:normAutofit/>
          </a:bodyPr>
          <a:lstStyle/>
          <a:p>
            <a:pPr>
              <a:buNone/>
            </a:pPr>
            <a:r>
              <a:rPr lang="el-GR" dirty="0" smtClean="0"/>
              <a:t>    Σύμφωνα με την έρευνα, το 21% των ατόμων απάντησε πως η ενασχόληση τους με τον παραδοσιακό χορό του προσφέρει πολλά πράγματα όπως το να μαθαίνει τα ήθη ,τα έθιμα ,τα τραγούδια και τις παραδόσεις άλλων τόπων. </a:t>
            </a:r>
            <a:endParaRPr lang="el-G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Αποτελέσματα της έρευνας</a:t>
            </a:r>
            <a:endParaRPr lang="el-GR" dirty="0"/>
          </a:p>
        </p:txBody>
      </p:sp>
      <p:sp>
        <p:nvSpPr>
          <p:cNvPr id="3" name="2 - Θέση περιεχομένου"/>
          <p:cNvSpPr>
            <a:spLocks noGrp="1"/>
          </p:cNvSpPr>
          <p:nvPr>
            <p:ph idx="1"/>
          </p:nvPr>
        </p:nvSpPr>
        <p:spPr/>
        <p:txBody>
          <a:bodyPr/>
          <a:lstStyle/>
          <a:p>
            <a:pPr>
              <a:lnSpc>
                <a:spcPct val="150000"/>
              </a:lnSpc>
              <a:buNone/>
            </a:pPr>
            <a:r>
              <a:rPr lang="el-GR" dirty="0" smtClean="0"/>
              <a:t>    Αντίθετα, το 2% απάντησε πως η ενασχόλησή με το χορό τους δίνει τη δυνατότητα για νέες φιλίες.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Αποτελέσματα της έρευνας</a:t>
            </a:r>
            <a:endParaRPr lang="el-GR" dirty="0"/>
          </a:p>
        </p:txBody>
      </p:sp>
      <p:sp>
        <p:nvSpPr>
          <p:cNvPr id="3" name="2 - Θέση περιεχομένου"/>
          <p:cNvSpPr>
            <a:spLocks noGrp="1"/>
          </p:cNvSpPr>
          <p:nvPr>
            <p:ph idx="1"/>
          </p:nvPr>
        </p:nvSpPr>
        <p:spPr>
          <a:xfrm>
            <a:off x="457200" y="1857364"/>
            <a:ext cx="8229600" cy="5000636"/>
          </a:xfrm>
        </p:spPr>
        <p:txBody>
          <a:bodyPr>
            <a:normAutofit/>
          </a:bodyPr>
          <a:lstStyle/>
          <a:p>
            <a:pPr>
              <a:lnSpc>
                <a:spcPct val="150000"/>
              </a:lnSpc>
              <a:buNone/>
            </a:pPr>
            <a:r>
              <a:rPr lang="el-GR" dirty="0" smtClean="0"/>
              <a:t>   Το 18% των ατόμων απάντησε πως με το χορό  εκτονώνονται  και διώχνουν το άγχος  ενώ το ίδιο ποσοστό απάντησε  ότι ο παραδοσιακός χορός είναι ένας τρόπος εκγύμνασης και απόκτησης καλής φυσικής  κατάστασης .                 </a:t>
            </a:r>
          </a:p>
          <a:p>
            <a:pPr>
              <a:buNone/>
            </a:pPr>
            <a:r>
              <a:rPr lang="el-GR" dirty="0" smtClean="0"/>
              <a:t> </a:t>
            </a:r>
            <a:endParaRPr lang="el-GR" dirty="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Αποτελέσματα της έρευνας</a:t>
            </a:r>
            <a:endParaRPr lang="el-GR" dirty="0"/>
          </a:p>
        </p:txBody>
      </p:sp>
      <p:sp>
        <p:nvSpPr>
          <p:cNvPr id="3" name="2 - Θέση περιεχομένου"/>
          <p:cNvSpPr>
            <a:spLocks noGrp="1"/>
          </p:cNvSpPr>
          <p:nvPr>
            <p:ph idx="1"/>
          </p:nvPr>
        </p:nvSpPr>
        <p:spPr/>
        <p:txBody>
          <a:bodyPr>
            <a:normAutofit fontScale="92500"/>
          </a:bodyPr>
          <a:lstStyle/>
          <a:p>
            <a:pPr>
              <a:lnSpc>
                <a:spcPct val="150000"/>
              </a:lnSpc>
              <a:buNone/>
            </a:pPr>
            <a:r>
              <a:rPr lang="el-GR" dirty="0" smtClean="0"/>
              <a:t>    Ένα ακόμη ποσοστό, το 16%,  απάντησε  ότι ο χορός είναι  ένας τρόπος για να διασκεδάσει με τους  φίλους και το ίδιο ποσοστό απάντησε πως μέσω του παραδοσιακού χορού μπορεί να χορέψει σε  διάφορες κοινωνικές εκδηλώσεις με τους φίλους αφού νιώθει άνεση και όχι ντροπή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Αποτελέσματα της έρευνας</a:t>
            </a:r>
            <a:endParaRPr lang="el-GR" dirty="0"/>
          </a:p>
        </p:txBody>
      </p:sp>
      <p:sp>
        <p:nvSpPr>
          <p:cNvPr id="3" name="2 - Θέση περιεχομένου"/>
          <p:cNvSpPr>
            <a:spLocks noGrp="1"/>
          </p:cNvSpPr>
          <p:nvPr>
            <p:ph idx="1"/>
          </p:nvPr>
        </p:nvSpPr>
        <p:spPr/>
        <p:txBody>
          <a:bodyPr/>
          <a:lstStyle/>
          <a:p>
            <a:pPr>
              <a:lnSpc>
                <a:spcPct val="150000"/>
              </a:lnSpc>
              <a:buNone/>
            </a:pPr>
            <a:r>
              <a:rPr lang="el-GR" dirty="0" smtClean="0"/>
              <a:t>    Στο σημείο αυτό βλέπουμε πως το κοινωνικό με το ψυχολογικό επίπεδο αλληλοσυμπληρώνονται καθώς η μη συμμετοχή στην «ομάδα» αποτελεί αποκλεισμό , αποξένωση και μοναξιά.</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Αποτελέσματα της έρευνας</a:t>
            </a:r>
            <a:endParaRPr lang="el-GR" dirty="0"/>
          </a:p>
        </p:txBody>
      </p:sp>
      <p:sp>
        <p:nvSpPr>
          <p:cNvPr id="3" name="2 - Θέση περιεχομένου"/>
          <p:cNvSpPr>
            <a:spLocks noGrp="1"/>
          </p:cNvSpPr>
          <p:nvPr>
            <p:ph idx="1"/>
          </p:nvPr>
        </p:nvSpPr>
        <p:spPr>
          <a:xfrm>
            <a:off x="457200" y="1428736"/>
            <a:ext cx="8229600" cy="5026072"/>
          </a:xfrm>
        </p:spPr>
        <p:txBody>
          <a:bodyPr>
            <a:normAutofit fontScale="92500" lnSpcReduction="10000"/>
          </a:bodyPr>
          <a:lstStyle/>
          <a:p>
            <a:endParaRPr lang="el-GR" dirty="0" smtClean="0"/>
          </a:p>
          <a:p>
            <a:pPr>
              <a:lnSpc>
                <a:spcPct val="150000"/>
              </a:lnSpc>
              <a:buNone/>
            </a:pPr>
            <a:r>
              <a:rPr lang="el-GR" dirty="0" smtClean="0"/>
              <a:t>   Τέλος το 10% των ερωτηθέντων απάντησε πως έχει την ευκαιρία να ταξιδέψει με το χορευτικό σύλλογο και σε άλλους τόπους για διάφορες εκδηλώσεις και να γνωρίσουν από κοντά περιοχές της Ελλάδας , διατηρώντας έτσι την πολιτιστική μας ταυτότητα και κληρονομιά.</a:t>
            </a:r>
            <a:endParaRPr lang="el-GR" dirty="0"/>
          </a:p>
        </p:txBody>
      </p:sp>
    </p:spTree>
  </p:cSld>
  <p:clrMapOvr>
    <a:masterClrMapping/>
  </p:clrMapOvr>
  <p:transition>
    <p:randomBa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81</TotalTime>
  <Words>266</Words>
  <Application>Microsoft Office PowerPoint</Application>
  <PresentationFormat>Προβολή στην οθόνη (4:3)</PresentationFormat>
  <Paragraphs>28</Paragraphs>
  <Slides>8</Slides>
  <Notes>5</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Ζωντάνια</vt:lpstr>
      <vt:lpstr>«ΜΑΘΗΜΑΤΙΚΑ ΚΑΙ ΧΟΡΟΣ ….ΜΙΑ ΣΧΕΣΗ ΑΙΩΝΩΝ»</vt:lpstr>
      <vt:lpstr>Ερευνητικό ερώτημα  Σε ποιους τομείς της ζωής μας έχει θετική επίδραση η ενασχόληση με τον παραδοσιακό χορό; </vt:lpstr>
      <vt:lpstr>Αποτελέσματα της έρευνας</vt:lpstr>
      <vt:lpstr>Αποτελέσματα της έρευνας</vt:lpstr>
      <vt:lpstr>Αποτελέσματα της έρευνας</vt:lpstr>
      <vt:lpstr>Αποτελέσματα της έρευνας</vt:lpstr>
      <vt:lpstr>Αποτελέσματα της έρευνας</vt:lpstr>
      <vt:lpstr>Αποτελέσματα της έρευνας</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«ΜΑΘΗΝΑΤΙΚΑ ΚΑΙ ΧΟΡΟΣ ….ΜΙΑ ΣΧΕΣΗ ΑΙΩΝΩΝ»</dc:title>
  <dc:creator>Valued Acer Customer</dc:creator>
  <cp:lastModifiedBy>PC</cp:lastModifiedBy>
  <cp:revision>13</cp:revision>
  <dcterms:created xsi:type="dcterms:W3CDTF">2014-01-12T19:43:39Z</dcterms:created>
  <dcterms:modified xsi:type="dcterms:W3CDTF">2014-02-20T14:10:15Z</dcterms:modified>
</cp:coreProperties>
</file>